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8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1" clrIdx="0"/>
  <p:cmAuthor id="2" name="shuklarajan420@gmail.com" initials="s" lastIdx="2" clrIdx="1">
    <p:extLst>
      <p:ext uri="{19B8F6BF-5375-455C-9EA6-DF929625EA0E}">
        <p15:presenceInfo xmlns:p15="http://schemas.microsoft.com/office/powerpoint/2012/main" userId="ad10d088dcbc03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commentAuthors" Target="commentAuthor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8D40-5DB6-4F45-B45C-6A1779BB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981E9-B255-8C40-96F6-AECDF09D9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99FD5-8457-A24B-B4E5-2ED02D85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A5DD-4991-4042-9EC2-723AB0162857}" type="datetimeFigureOut">
              <a:rPr lang="en-US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B48FA-6014-434A-B673-D1479E01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93C7A-24ED-924A-A4E3-1B1CD60E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0700-8DD3-284B-8F1F-22CC032A7F8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3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5875-25BE-2845-8D5E-B274A9FB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D23C4-9FC3-7D4A-B6F1-30E6C425B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E3F14-897C-4043-9823-9EA7EC26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A5DD-4991-4042-9EC2-723AB0162857}" type="datetimeFigureOut">
              <a:rPr lang="en-US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D905B-C461-B744-8BEB-82D9DEED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F0FDF-2CF3-0A4D-88DE-441826DB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0700-8DD3-284B-8F1F-22CC032A7F8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4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03EDC4-3A1D-8042-900E-6990EB841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1EA8D-2583-F44A-8435-8EB6FD79F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CD622-8450-F74D-B9B8-ABF2138B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A5DD-4991-4042-9EC2-723AB0162857}" type="datetimeFigureOut">
              <a:rPr lang="en-US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E1EBB-B757-A54A-913A-CDCED9C1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2F28D-FEF7-FE4C-B0A1-CFEA8842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0700-8DD3-284B-8F1F-22CC032A7F8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3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EBC7-BF23-7245-BE12-8BBF2105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77739-AB10-4445-90A1-DBF549207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76711-A009-644A-A857-94EB12DD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A5DD-4991-4042-9EC2-723AB0162857}" type="datetimeFigureOut">
              <a:rPr lang="en-US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B92B-5046-734A-B513-1B88D0D0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6DBF-EE9E-8A4B-9452-81D9C18B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0700-8DD3-284B-8F1F-22CC032A7F8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7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9DD3-8013-6D4C-BF70-38FD6F20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CDA0C-E3BE-4A43-ADF8-5C897C69E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4794E-D8F5-3E49-BFE6-43CC802E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A5DD-4991-4042-9EC2-723AB0162857}" type="datetimeFigureOut">
              <a:rPr lang="en-US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3A224-1D00-4643-BC4E-A084A657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05271-9425-384C-905A-54D6573A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0700-8DD3-284B-8F1F-22CC032A7F8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6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F4BA-7152-864A-B6A7-72333C81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3FC36-C2A1-0547-886B-5D6119222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9D934-8A66-4A4C-9890-89505C54A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AEBEF-D524-304C-A431-955E3D27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A5DD-4991-4042-9EC2-723AB0162857}" type="datetimeFigureOut">
              <a:rPr lang="en-US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5C025-1D36-F842-A7B7-FEDDBC56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15D56-1533-B045-8722-55CF8A4A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0700-8DD3-284B-8F1F-22CC032A7F8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9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714F-38A1-8547-BC25-911B0F80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24E28-F511-8E40-AE43-86B55A116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F407F-8B30-B94F-AF08-DE77D2BD2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DB9C5-452B-634B-ABAC-FABDFF5C8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752F5-42D9-4F4A-9402-7D7A318EB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436DF-27B8-0F42-8343-1FD65F90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A5DD-4991-4042-9EC2-723AB0162857}" type="datetimeFigureOut">
              <a:rPr lang="en-US"/>
              <a:t>5/16/2020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753780-A952-4A4D-BC87-C085E9BB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E07697-0C25-F24D-8F82-1D863BAA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0700-8DD3-284B-8F1F-22CC032A7F8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76FF-9531-3A4E-AF65-2E227793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BCA0E-6CDA-2E4E-8402-D406A7F1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A5DD-4991-4042-9EC2-723AB0162857}" type="datetimeFigureOut">
              <a:rPr lang="en-US"/>
              <a:t>5/16/2020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AFC09-8847-9E48-B38B-6F3ED379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45545-35CD-E94B-9591-44856C37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0700-8DD3-284B-8F1F-22CC032A7F8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08CF3-FE40-8542-9987-6EB48A6C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A5DD-4991-4042-9EC2-723AB0162857}" type="datetimeFigureOut">
              <a:rPr lang="en-US"/>
              <a:t>5/16/2020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BF363-222C-FE41-972F-90AF8771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32B48-EB48-B144-AD17-66B82CBA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0700-8DD3-284B-8F1F-22CC032A7F8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7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D25E-EF05-1344-81A3-89412591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FE606-0C14-204A-B9D2-1B2196A37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A0167-F003-0B40-A24D-43B282757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29379-BA59-4A45-93F4-52139F04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A5DD-4991-4042-9EC2-723AB0162857}" type="datetimeFigureOut">
              <a:rPr lang="en-US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988CE-3278-4B4E-BBA7-39299C2D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26002-A13F-2B46-B035-0D47F324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0700-8DD3-284B-8F1F-22CC032A7F8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BC2A-A2E7-C840-B46A-83E8028A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1CD479-1494-AC43-BE72-022A07E91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613FC-C2CA-784A-8471-7A89C8D54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60FE7-982B-694C-AED8-6FDB95E0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A5DD-4991-4042-9EC2-723AB0162857}" type="datetimeFigureOut">
              <a:rPr lang="en-US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08797-8E26-5F4F-9903-114BDDD6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0CF1A-6373-194C-B581-39D98A45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0700-8DD3-284B-8F1F-22CC032A7F8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9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007C8-2948-A148-A4BB-FA6622F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7E8C1-C19E-FA4D-AE5B-5111F739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069F8-1323-C243-A680-D53C48B55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A5DD-4991-4042-9EC2-723AB0162857}" type="datetimeFigureOut">
              <a:rPr lang="en-US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E167D-0247-6343-991B-DB4C72EB3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4CB9E-BF02-1846-B564-E57BADFE3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0700-8DD3-284B-8F1F-22CC032A7F8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4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8DF2B6-FE37-E641-A7F2-BD90A530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ORNAMENTA GARDENING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AA6F3-65D9-F449-8FCD-02EFC718FBB1}"/>
              </a:ext>
            </a:extLst>
          </p:cNvPr>
          <p:cNvSpPr txBox="1"/>
          <p:nvPr/>
        </p:nvSpPr>
        <p:spPr>
          <a:xfrm>
            <a:off x="5181600" y="233921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8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3EE4-6913-1748-BB6C-08AE10BC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6"/>
                </a:solidFill>
              </a:rPr>
              <a:t>BONSAI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7B88A-C047-EC4D-A346-E98E40618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/>
              <a:t>Art of growing and training of plant to a miniature form having a natural look of old age.</a:t>
            </a:r>
          </a:p>
          <a:p>
            <a:r>
              <a:rPr lang="en-GB"/>
              <a:t>Japanese art.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Optimum size may be 30 to 60cm.</a:t>
            </a:r>
          </a:p>
          <a:p>
            <a:r>
              <a:rPr lang="en-GB"/>
              <a:t>Suitable plants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Ficus species
Bougenwelia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Casuarinas etc.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887A49-A048-0A4D-AFA4-3030F6234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84" y="2469754"/>
            <a:ext cx="5759263" cy="37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2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8F9989D-8ECB-E04C-8855-5250CB045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2" y="747712"/>
            <a:ext cx="67722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D2D6-37D3-6449-A834-5A84FF2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4811"/>
            <a:ext cx="12362855" cy="4051452"/>
          </a:xfrm>
        </p:spPr>
        <p:txBody>
          <a:bodyPr/>
          <a:lstStyle/>
          <a:p>
            <a:r>
              <a:rPr lang="en-GB"/>
              <a:t>   </a:t>
            </a:r>
            <a:r>
              <a:rPr lang="en-GB">
                <a:solidFill>
                  <a:schemeClr val="accent6"/>
                </a:solidFill>
              </a:rPr>
              <a:t>ORNAMENTAL GARDENING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7025-2F97-4C46-964E-423B6EE9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28" y="1857376"/>
            <a:ext cx="10090547" cy="5000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/>
              <a:t>Branch of horticulture which deals with plants having aesthetic value.</a:t>
            </a:r>
          </a:p>
          <a:p>
            <a:pPr marL="0" indent="0">
              <a:buNone/>
            </a:pPr>
            <a:r>
              <a:rPr lang="en-GB"/>
              <a:t>It includes flowering trees,herbs,shrubs, annuals,floricrop,palm and cycads,ferns, grasses, Bamboo, reeds, cacti, succulents etc.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GARDEN-Garden is a place where plants embellished with  plants of valuable and pleasurable nature.</a:t>
            </a:r>
          </a:p>
          <a:p>
            <a:pPr marL="0" indent="0">
              <a:buNone/>
            </a:pP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FEATURES OF GARDEN—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Mughal Garden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Japanese Garden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English Gaden</a:t>
            </a:r>
            <a:endParaRPr lang="en-GB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2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0BFE-099C-BF4C-8661-10D8250E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MUGHAL GARDEN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7ADE5-169F-AC43-92A3-4782C1B92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Main features</a:t>
            </a:r>
          </a:p>
          <a:p>
            <a:r>
              <a:rPr lang="en-GB"/>
              <a:t>Terraces</a:t>
            </a:r>
          </a:p>
          <a:p>
            <a:r>
              <a:rPr lang="en-GB">
                <a:solidFill>
                  <a:schemeClr val="accent6"/>
                </a:solidFill>
              </a:rPr>
              <a:t>Running water</a:t>
            </a:r>
          </a:p>
          <a:p>
            <a:r>
              <a:rPr lang="en-GB">
                <a:solidFill>
                  <a:schemeClr val="accent6"/>
                </a:solidFill>
              </a:rPr>
              <a:t>Baradari</a:t>
            </a:r>
          </a:p>
          <a:p>
            <a:r>
              <a:rPr lang="en-GB">
                <a:solidFill>
                  <a:schemeClr val="accent6"/>
                </a:solidFill>
              </a:rPr>
              <a:t>High protecting Wall
</a:t>
            </a:r>
            <a:r>
              <a:rPr lang="en-GB">
                <a:solidFill>
                  <a:schemeClr val="accent2"/>
                </a:solidFill>
              </a:rPr>
              <a:t>Terminal building</a:t>
            </a:r>
          </a:p>
          <a:p>
            <a:r>
              <a:rPr lang="en-GB">
                <a:solidFill>
                  <a:schemeClr val="accent2"/>
                </a:solidFill>
              </a:rPr>
              <a:t>E.g Mughal garden,New Delhi</a:t>
            </a:r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B6BE29-A423-1D47-9F13-D01EE01DF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98" y="365125"/>
            <a:ext cx="369787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2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B1FE-6C4E-2C4C-BDF1-7580A4BCC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609" y="406400"/>
            <a:ext cx="9144000" cy="2387600"/>
          </a:xfrm>
        </p:spPr>
        <p:txBody>
          <a:bodyPr/>
          <a:lstStyle/>
          <a:p>
            <a:r>
              <a:rPr lang="en-GB"/>
              <a:t>JAPANESE GARDEN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C20C8C-E1A3-5E4A-BECA-300C13793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48" y="719666"/>
            <a:ext cx="3928943" cy="5418667"/>
          </a:xfrm>
          <a:prstGeom prst="rect">
            <a:avLst/>
          </a:prstGeom>
        </p:spPr>
      </p:pic>
      <p:sp>
        <p:nvSpPr>
          <p:cNvPr id="11" name="Subtitle 10">
            <a:extLst>
              <a:ext uri="{FF2B5EF4-FFF2-40B4-BE49-F238E27FC236}">
                <a16:creationId xmlns:a16="http://schemas.microsoft.com/office/drawing/2014/main" id="{BA451E8A-9470-A841-8A38-46DAB640A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43025" y="3286124"/>
            <a:ext cx="10915650" cy="165735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/>
              <a:t>Main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/>
              <a:t>Garden pagoda,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accent2"/>
                </a:solidFill>
              </a:rPr>
              <a:t>Garden lanterns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accent2"/>
                </a:solidFill>
              </a:rPr>
              <a:t>Dry landscape,,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accent2"/>
                </a:solidFill>
              </a:rPr>
              <a:t>EE.g.Buddha Jayanti park ,New Delhi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0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841D9-F09C-EA41-897A-6109DBA1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ENGLISH GARDEN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DB3E3-47B0-6043-91C8-0CAEFD973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87" y="1439333"/>
            <a:ext cx="10515600" cy="3381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/>
              <a:t>Main features</a:t>
            </a:r>
          </a:p>
          <a:p>
            <a:r>
              <a:rPr lang="en-GB">
                <a:solidFill>
                  <a:schemeClr val="accent6"/>
                </a:solidFill>
              </a:rPr>
              <a:t>Herbaceous border</a:t>
            </a:r>
          </a:p>
          <a:p>
            <a:endParaRPr lang="en-GB">
              <a:solidFill>
                <a:schemeClr val="accent6"/>
              </a:solidFill>
            </a:endParaRPr>
          </a:p>
          <a:p>
            <a:r>
              <a:rPr lang="en-GB">
                <a:solidFill>
                  <a:schemeClr val="accent6"/>
                </a:solidFill>
              </a:rPr>
              <a:t>Cottage garden</a:t>
            </a:r>
          </a:p>
          <a:p>
            <a:endParaRPr lang="en-GB">
              <a:solidFill>
                <a:schemeClr val="accent6"/>
              </a:solidFill>
            </a:endParaRPr>
          </a:p>
          <a:p>
            <a:r>
              <a:rPr lang="en-GB">
                <a:solidFill>
                  <a:schemeClr val="accent6"/>
                </a:solidFill>
              </a:rPr>
              <a:t>Lawn</a:t>
            </a:r>
          </a:p>
          <a:p>
            <a:endParaRPr lang="en-GB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accent6"/>
                </a:solidFill>
              </a:rPr>
              <a:t>Rockery</a:t>
            </a:r>
          </a:p>
          <a:p>
            <a:endParaRPr lang="en-GB">
              <a:solidFill>
                <a:schemeClr val="accent6"/>
              </a:solidFill>
            </a:endParaRPr>
          </a:p>
          <a:p>
            <a:r>
              <a:rPr lang="en-GB">
                <a:solidFill>
                  <a:schemeClr val="accent6"/>
                </a:solidFill>
              </a:rPr>
              <a:t>Example Persian garden, Rashtrapati garden,Tea garden</a:t>
            </a:r>
          </a:p>
          <a:p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053EE40-E0D1-884E-A65F-DF3026EF5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585801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92CF-6AE2-8147-970B-2E482BF2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LAWN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31DC2-35B3-0C4D-931C-5FAFBA930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The green carpet for the landscape maintained by growing and mowing grass.</a:t>
            </a:r>
          </a:p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Regarded as “Heart of garden”.</a:t>
            </a:r>
          </a:p>
          <a:p>
            <a:endParaRPr lang="en-GB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No garden is complete without lawn</a:t>
            </a:r>
          </a:p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Suitable lawn grasses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Cynodon dactylon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Manilla grass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Korean grass etc.</a:t>
            </a:r>
          </a:p>
          <a:p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F81029F-6418-F14D-AEC4-CCF5EF2CB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16" y="2826543"/>
            <a:ext cx="37909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2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3130-E44D-E345-95DD-3AB5173E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6"/>
                </a:solidFill>
              </a:rPr>
              <a:t>HEDGE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3DF72-2C59-9E44-AA06-E56077BEC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62" y="1825625"/>
            <a:ext cx="9710737" cy="5246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>
                <a:solidFill>
                  <a:schemeClr val="accent2"/>
                </a:solidFill>
              </a:rPr>
              <a:t>Shrubs or tree planted at regular intervals to form a continuous screen is termed as hedge.</a:t>
            </a:r>
          </a:p>
          <a:p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Provide a natural background to a gaeden</a:t>
            </a:r>
          </a:p>
          <a:p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TYPES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Tall protective-</a:t>
            </a:r>
            <a:r>
              <a:rPr lang="en-GB">
                <a:solidFill>
                  <a:schemeClr val="tx2"/>
                </a:solidFill>
              </a:rPr>
              <a:t> </a:t>
            </a:r>
            <a:endParaRPr lang="en-GB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, about 1-3 meters </a:t>
            </a:r>
          </a:p>
          <a:p>
            <a:pPr marL="0" indent="0">
              <a:buNone/>
            </a:pPr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E.g. Carissa carandus,Bougainvelia etc</a:t>
            </a:r>
          </a:p>
          <a:p>
            <a:pPr marL="0" indent="0">
              <a:buNone/>
            </a:pPr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2.Dwarf protective-</a:t>
            </a:r>
          </a:p>
          <a:p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About 1 meters</a:t>
            </a:r>
          </a:p>
          <a:p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E.g.Opuntia,Agave etc</a:t>
            </a:r>
          </a:p>
          <a:p>
            <a:r>
              <a:rPr lang="en-GB">
                <a:solidFill>
                  <a:schemeClr val="accent5">
                    <a:lumMod val="75000"/>
                  </a:schemeClr>
                </a:solidFill>
              </a:rPr>
              <a:t>3.Tall ornamental- about 3-4meters.e.g.Techoma stans,Ficus retusa etc.</a:t>
            </a:r>
          </a:p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4C5A137-CE2A-774D-85CB-3A0C738C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31" y="2632471"/>
            <a:ext cx="36576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8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8400-8104-924F-BDB2-3A852C1B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6"/>
                </a:solidFill>
              </a:rPr>
              <a:t>EDGE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2566C-0A8B-F040-8925-1DC4F9955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Plantin of low growing plants along the paths,roads,flowers beds,lawns etc.for demarcation and beautification is termed as edging.</a:t>
            </a:r>
          </a:p>
          <a:p>
            <a:r>
              <a:rPr lang="en-GB"/>
              <a:t>Types of edging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Formal or Mechanical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Informal or loving</a:t>
            </a:r>
          </a:p>
          <a:p>
            <a:r>
              <a:rPr lang="en-GB"/>
              <a:t>A strip of grass of 60cm width is used.</a:t>
            </a:r>
          </a:p>
          <a:p>
            <a:r>
              <a:rPr lang="en-GB"/>
              <a:t>E.g. Coleus,Pilea, miniature roses etc.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29596851-6348-D74A-84A6-8195A9F06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4" y="2888455"/>
            <a:ext cx="51816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8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E69F-57B5-A14C-81D7-4D3F13B5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6"/>
                </a:solidFill>
              </a:rPr>
              <a:t>SHRUBS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F8E2A-8FEA-7346-8FB6-A092E2D1D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091" y="1494630"/>
            <a:ext cx="10515600" cy="4351338"/>
          </a:xfrm>
        </p:spPr>
        <p:txBody>
          <a:bodyPr>
            <a:noAutofit/>
          </a:bodyPr>
          <a:lstStyle/>
          <a:p>
            <a:r>
              <a:rPr lang="en-GB" sz="2400"/>
              <a:t>Perennials plants having many indistinct woody stems arising from the base of the plant.</a:t>
            </a:r>
          </a:p>
          <a:p>
            <a:r>
              <a:rPr lang="en-GB" sz="2400"/>
              <a:t>Usually .5 to 4.0 metres.</a:t>
            </a:r>
          </a:p>
          <a:p>
            <a:r>
              <a:rPr lang="en-GB" sz="2400"/>
              <a:t>Types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/>
              <a:t>Foliage- </a:t>
            </a:r>
          </a:p>
          <a:p>
            <a:r>
              <a:rPr lang="en-GB" sz="2400"/>
              <a:t>Acalypha</a:t>
            </a:r>
          </a:p>
          <a:p>
            <a:r>
              <a:rPr lang="en-GB" sz="2400"/>
              <a:t>Dracaena</a:t>
            </a:r>
          </a:p>
          <a:p>
            <a:r>
              <a:rPr lang="en-GB" sz="2400"/>
              <a:t>Ficus retusa.etc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/>
              <a:t>Flowering-</a:t>
            </a:r>
          </a:p>
          <a:p>
            <a:r>
              <a:rPr lang="en-GB" sz="2400"/>
              <a:t>Duranta</a:t>
            </a:r>
          </a:p>
          <a:p>
            <a:r>
              <a:rPr lang="en-GB" sz="2400"/>
              <a:t>Hibiscus</a:t>
            </a:r>
          </a:p>
          <a:p>
            <a:r>
              <a:rPr lang="en-GB" sz="2400"/>
              <a:t>Lantana camara etc</a:t>
            </a:r>
            <a:endParaRPr lang="en-US" sz="2400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A360777-4FD4-A344-9811-BEBDDCD7F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39" y="2512218"/>
            <a:ext cx="62579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8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ORNAMENTA GARDENING </vt:lpstr>
      <vt:lpstr>   ORNAMENTAL GARDENING</vt:lpstr>
      <vt:lpstr>MUGHAL GARDEN</vt:lpstr>
      <vt:lpstr>JAPANESE GARDEN</vt:lpstr>
      <vt:lpstr>ENGLISH GARDEN</vt:lpstr>
      <vt:lpstr>LAWN</vt:lpstr>
      <vt:lpstr>HEDGE</vt:lpstr>
      <vt:lpstr>EDGE</vt:lpstr>
      <vt:lpstr>SHRUBS</vt:lpstr>
      <vt:lpstr>BONSAI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GARDEN</dc:title>
  <dc:creator>Unknown User</dc:creator>
  <cp:lastModifiedBy>Unknown User</cp:lastModifiedBy>
  <cp:revision>8</cp:revision>
  <dcterms:created xsi:type="dcterms:W3CDTF">2019-01-27T09:54:37Z</dcterms:created>
  <dcterms:modified xsi:type="dcterms:W3CDTF">2020-05-16T01:14:01Z</dcterms:modified>
</cp:coreProperties>
</file>